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6"/>
  </p:notesMasterIdLst>
  <p:sldIdLst>
    <p:sldId id="267" r:id="rId2"/>
    <p:sldId id="327" r:id="rId3"/>
    <p:sldId id="306" r:id="rId4"/>
    <p:sldId id="307" r:id="rId5"/>
    <p:sldId id="308" r:id="rId6"/>
    <p:sldId id="309" r:id="rId7"/>
    <p:sldId id="311" r:id="rId8"/>
    <p:sldId id="314" r:id="rId9"/>
    <p:sldId id="328" r:id="rId10"/>
    <p:sldId id="332" r:id="rId11"/>
    <p:sldId id="310" r:id="rId12"/>
    <p:sldId id="312" r:id="rId13"/>
    <p:sldId id="331" r:id="rId14"/>
    <p:sldId id="330" r:id="rId15"/>
    <p:sldId id="329" r:id="rId16"/>
    <p:sldId id="337" r:id="rId17"/>
    <p:sldId id="338" r:id="rId18"/>
    <p:sldId id="336" r:id="rId19"/>
    <p:sldId id="313" r:id="rId20"/>
    <p:sldId id="342" r:id="rId21"/>
    <p:sldId id="339" r:id="rId22"/>
    <p:sldId id="315" r:id="rId23"/>
    <p:sldId id="320" r:id="rId24"/>
    <p:sldId id="32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384"/>
    <a:srgbClr val="BF3737"/>
    <a:srgbClr val="5D85B5"/>
    <a:srgbClr val="4A3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13CAF-8844-4BEF-8155-F6816E59523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8584-F2ED-43F0-93C2-0A199942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22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2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71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cancelling a PO, it will ask if you are sure…choose Yes.</a:t>
            </a:r>
            <a:r>
              <a:rPr lang="en-US" baseline="0" dirty="0"/>
              <a:t>  Then it will bring up a screen for you to leave a comment on why PO is being cancelled.  You will still need to save after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cancelling a PO, it will ask if you are sure…choose Yes.</a:t>
            </a:r>
            <a:r>
              <a:rPr lang="en-US" baseline="0" dirty="0"/>
              <a:t>  Then it will bring up a screen for you to leave a comment on why PO is being cancelled.  You will still need to save after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cancelling a PO, it will ask if you are sure…choose Yes.</a:t>
            </a:r>
            <a:r>
              <a:rPr lang="en-US" baseline="0" dirty="0"/>
              <a:t>  Then it will bring up a screen for you to leave a comment on why PO is being cancelled.  You will still need to save after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72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6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4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first point,</a:t>
            </a:r>
            <a:r>
              <a:rPr lang="en-US" baseline="0" dirty="0"/>
              <a:t> a service purchase order is not valid and will need to be received, closed out or cancelled prior to FEYE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0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4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C0BE4-2381-4C2C-BCD2-2F84892628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D4BC-3479-4F40-AA26-DC4F9B7B5A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2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8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7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3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9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2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52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4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7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368B8-D5AB-4C6E-909E-5173B96A447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97892-C8DF-474A-9386-D42D87D3B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oprals.state.gov/web920/per_diem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efensetravel.dod.mil/site/perdiemCalc.cfm" TargetMode="External"/><Relationship Id="rId4" Type="http://schemas.openxmlformats.org/officeDocument/2006/relationships/hyperlink" Target="https://www.gsa.gov/travel/plan-book/per-diem-rat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.nebraska.gov/accounting/fin-repor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mailto:sheryl.hesseltine@nebrask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75" y="2791049"/>
            <a:ext cx="10515600" cy="147587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Accounting</a:t>
            </a:r>
            <a:b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User Group (BUG)</a:t>
            </a:r>
            <a:b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964075" y="4188008"/>
            <a:ext cx="10226364" cy="15801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Tuesday, December 1st, 2020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10:00 PM – 11:30 PM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WebEx Video / Conference Call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12" y="787840"/>
            <a:ext cx="4860758" cy="1592596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74574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Travel Policy #6 – Meals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04" y="2556932"/>
            <a:ext cx="9617193" cy="32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3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998F3-FFB1-4308-8A12-A36009F3F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613" y="1516284"/>
            <a:ext cx="9383104" cy="3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2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2" y="1413163"/>
            <a:ext cx="9912117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3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Travel Policy #8 – Receipts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59" y="2654684"/>
            <a:ext cx="9102279" cy="31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Travel Policy #9 – Reimbursement to One Employee for Two or More Employee’s Expenses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1" y="2817092"/>
            <a:ext cx="9629758" cy="29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3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Object Code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Current Object Codes</a:t>
            </a:r>
          </a:p>
          <a:p>
            <a:r>
              <a:rPr lang="en-US" dirty="0"/>
              <a:t>Future Object Codes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07368" y="641866"/>
            <a:ext cx="58633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1284" y="1676400"/>
            <a:ext cx="9713495" cy="377791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551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82810"/>
              </p:ext>
            </p:extLst>
          </p:nvPr>
        </p:nvGraphicFramePr>
        <p:xfrm>
          <a:off x="1251283" y="1556266"/>
          <a:ext cx="9713495" cy="410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863">
                  <a:extLst>
                    <a:ext uri="{9D8B030D-6E8A-4147-A177-3AD203B41FA5}">
                      <a16:colId xmlns:a16="http://schemas.microsoft.com/office/drawing/2014/main" val="3257272939"/>
                    </a:ext>
                  </a:extLst>
                </a:gridCol>
                <a:gridCol w="2554272">
                  <a:extLst>
                    <a:ext uri="{9D8B030D-6E8A-4147-A177-3AD203B41FA5}">
                      <a16:colId xmlns:a16="http://schemas.microsoft.com/office/drawing/2014/main" val="2778860775"/>
                    </a:ext>
                  </a:extLst>
                </a:gridCol>
                <a:gridCol w="6315360">
                  <a:extLst>
                    <a:ext uri="{9D8B030D-6E8A-4147-A177-3AD203B41FA5}">
                      <a16:colId xmlns:a16="http://schemas.microsoft.com/office/drawing/2014/main" val="3110059566"/>
                    </a:ext>
                  </a:extLst>
                </a:gridCol>
              </a:tblGrid>
              <a:tr h="1565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533900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 EXPENSE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Cost of food purchases for facilities.  Food purchases for conferences other than State employees, Volunteers and Contractors.  Use this account when making payment to a vendor.  (If you are reimbursing an employee for food costs, use account 571600, 571100, and 571900.)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54635"/>
                  </a:ext>
                </a:extLst>
              </a:tr>
              <a:tr h="74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571100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BOARD &amp; LODGING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Costs of all meals and lodging accommodations incurred while in travel status for the State.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829950"/>
                  </a:ext>
                </a:extLst>
              </a:tr>
              <a:tr h="91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571600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MEALS - WHILE NOT TRAVEL 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Limited applicability related to meals for individuals required to attend official functions, conferences, or hearings.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905531"/>
                  </a:ext>
                </a:extLst>
              </a:tr>
              <a:tr h="874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571900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MEALS – ONE DAY TRAVEL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Reimbursement for breakfast or supper when the employee is traveling on state business for one day only.  No reimbursement for the noon meal.  (Reference CONC-005)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44048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9357" y="85813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3384"/>
                </a:solidFill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281897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07368" y="641866"/>
            <a:ext cx="58633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1284" y="1676400"/>
            <a:ext cx="9713495" cy="377791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551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11795"/>
              </p:ext>
            </p:extLst>
          </p:nvPr>
        </p:nvGraphicFramePr>
        <p:xfrm>
          <a:off x="1251283" y="1556266"/>
          <a:ext cx="9713495" cy="4222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863">
                  <a:extLst>
                    <a:ext uri="{9D8B030D-6E8A-4147-A177-3AD203B41FA5}">
                      <a16:colId xmlns:a16="http://schemas.microsoft.com/office/drawing/2014/main" val="3257272939"/>
                    </a:ext>
                  </a:extLst>
                </a:gridCol>
                <a:gridCol w="2319692">
                  <a:extLst>
                    <a:ext uri="{9D8B030D-6E8A-4147-A177-3AD203B41FA5}">
                      <a16:colId xmlns:a16="http://schemas.microsoft.com/office/drawing/2014/main" val="2778860775"/>
                    </a:ext>
                  </a:extLst>
                </a:gridCol>
                <a:gridCol w="6549940">
                  <a:extLst>
                    <a:ext uri="{9D8B030D-6E8A-4147-A177-3AD203B41FA5}">
                      <a16:colId xmlns:a16="http://schemas.microsoft.com/office/drawing/2014/main" val="3110059566"/>
                    </a:ext>
                  </a:extLst>
                </a:gridCol>
              </a:tblGrid>
              <a:tr h="1565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533900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EXPENSE – INSTITUTIONS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Bulk food purchased for group homes, institutions, prisons, educational, or other facility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54635"/>
                  </a:ext>
                </a:extLst>
              </a:tr>
              <a:tr h="74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571100</a:t>
                      </a:r>
                      <a:endParaRPr lang="en-US" sz="16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LODGING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 of lodging accommodations incurred while in travel status for the State.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829950"/>
                  </a:ext>
                </a:extLst>
              </a:tr>
              <a:tr h="91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571600</a:t>
                      </a:r>
                      <a:endParaRPr lang="en-US" sz="16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MEALS – TAXABLE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Expenses related to meals for individuals when not in travel status to attend official functions, conferences, hearings, and/or same day travel meal reimbursements.  All are subject to being considered a taxable benefit when the value of meals received exceed $200 for a twelve-month period.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905531"/>
                  </a:ext>
                </a:extLst>
              </a:tr>
              <a:tr h="874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571800</a:t>
                      </a:r>
                      <a:endParaRPr lang="en-US" sz="16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MEALS – TRAVEL STATUS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Meals reimbursed on a Per Diem basis while in travel status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44048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9357" y="86262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3384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419028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Updated ERD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Additional Tab in Excel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GSA Rates and Locations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 Boxes to Select Meals Purchased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 Boxes to Designate First / Last Day of Travel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Row Per Day to Record Meals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Incidentals Included in Total per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Definition of Terms Included</a:t>
            </a:r>
          </a:p>
        </p:txBody>
      </p:sp>
    </p:spTree>
    <p:extLst>
      <p:ext uri="{BB962C8B-B14F-4D97-AF65-F5344CB8AC3E}">
        <p14:creationId xmlns:p14="http://schemas.microsoft.com/office/powerpoint/2010/main" val="49274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07368" y="641866"/>
            <a:ext cx="586338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551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5A272-9B60-48C0-82BD-780C3816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956726"/>
            <a:ext cx="8829675" cy="49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LB381 Detail</a:t>
            </a:r>
          </a:p>
          <a:p>
            <a:r>
              <a:rPr lang="en-US" dirty="0"/>
              <a:t>State Accounting Policy Updates</a:t>
            </a:r>
          </a:p>
          <a:p>
            <a:r>
              <a:rPr lang="en-US" dirty="0"/>
              <a:t>Object Code Updates</a:t>
            </a:r>
          </a:p>
          <a:p>
            <a:r>
              <a:rPr lang="en-US" dirty="0"/>
              <a:t>Updated Expense Reimbursement Document (ERD)</a:t>
            </a:r>
          </a:p>
          <a:p>
            <a:r>
              <a:rPr lang="en-US" dirty="0"/>
              <a:t>ERD Training Video</a:t>
            </a:r>
          </a:p>
        </p:txBody>
      </p:sp>
    </p:spTree>
    <p:extLst>
      <p:ext uri="{BB962C8B-B14F-4D97-AF65-F5344CB8AC3E}">
        <p14:creationId xmlns:p14="http://schemas.microsoft.com/office/powerpoint/2010/main" val="172250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3579" y="2173705"/>
            <a:ext cx="9833810" cy="3108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BF445-16D0-44FE-A662-BD8697C2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085" y="1576220"/>
            <a:ext cx="7485829" cy="37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4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Definition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Per Diem</a:t>
            </a:r>
            <a:r>
              <a:rPr lang="en-US" dirty="0"/>
              <a:t>:	The allowance for meals (including tips) and incidental expenses.  The State per diem base rate is calculated from the General Services Administration (GSA) rate.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Incidental Expenses</a:t>
            </a:r>
            <a:r>
              <a:rPr lang="en-US" dirty="0"/>
              <a:t>:  	Federal Travel Regulation describes these only as: fees and tips given to porters, baggage carriers, hotel staff, and staff on ships.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Group Meal</a:t>
            </a:r>
            <a:r>
              <a:rPr lang="en-US" dirty="0"/>
              <a:t>:  	Official functions, conferences, or hearing only.  Attendees could include state employees who are in travel status, state employees who are not in travel status, and/or non-state employees.  The actual expense for the meal would be paid and must be charged on a state purchasing card.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9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73629" y="1330266"/>
            <a:ext cx="9833810" cy="3905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73629" y="1306286"/>
            <a:ext cx="932905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Destination City</a:t>
            </a:r>
            <a:r>
              <a:rPr lang="en-US" sz="2000" dirty="0"/>
              <a:t>:	The main location of your travel.  This city will be used for the calculation of per diem meals for the </a:t>
            </a:r>
            <a:r>
              <a:rPr lang="en-US" sz="2000" b="1" u="sng" dirty="0"/>
              <a:t>entire</a:t>
            </a:r>
            <a:r>
              <a:rPr lang="en-US" sz="2000" dirty="0"/>
              <a:t> trip.  </a:t>
            </a:r>
          </a:p>
          <a:p>
            <a:r>
              <a:rPr lang="en-US" sz="2000" dirty="0"/>
              <a:t> </a:t>
            </a:r>
          </a:p>
          <a:p>
            <a:r>
              <a:rPr lang="en-US" sz="2000" u="sng" dirty="0"/>
              <a:t>International Travel</a:t>
            </a:r>
            <a:r>
              <a:rPr lang="en-US" sz="2000" dirty="0"/>
              <a:t>:  	Use the specific ERD form for Foreign Travel.  Meal per diem rates can be checked by using this link - </a:t>
            </a:r>
            <a:r>
              <a:rPr lang="en-US" sz="2000" u="sng" dirty="0">
                <a:hlinkClick r:id="rId3"/>
              </a:rPr>
              <a:t>https://aoprals.state.gov/web920/per_diem.asp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u="sng" dirty="0"/>
              <a:t>GSA Per Diem Rates</a:t>
            </a:r>
            <a:r>
              <a:rPr lang="en-US" sz="2000" dirty="0"/>
              <a:t>:	Link to view the rates for travel within the contiguous United States - </a:t>
            </a:r>
            <a:r>
              <a:rPr lang="en-US" sz="2000" u="sng" dirty="0">
                <a:hlinkClick r:id="rId4"/>
              </a:rPr>
              <a:t>https://www.gsa.gov/travel/plan-book/per-diem-rates</a:t>
            </a:r>
            <a:endParaRPr lang="en-US" sz="2000" dirty="0"/>
          </a:p>
          <a:p>
            <a:r>
              <a:rPr lang="en-US" sz="2000" dirty="0"/>
              <a:t>	Link to view rates for travel within Alaska, Hawaii, or a US territory - </a:t>
            </a:r>
            <a:r>
              <a:rPr lang="en-US" sz="2000" u="sng" dirty="0">
                <a:hlinkClick r:id="rId5"/>
              </a:rPr>
              <a:t>https://www.defensetravel.dod.mil/site/perdiemCalc.cfm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sz="2000" u="sng" dirty="0"/>
              <a:t>Headquarter City</a:t>
            </a:r>
            <a:r>
              <a:rPr lang="en-US" sz="2000" dirty="0"/>
              <a:t>:  	The location of your office</a:t>
            </a:r>
          </a:p>
          <a:p>
            <a:r>
              <a:rPr lang="en-US" sz="2000" dirty="0"/>
              <a:t> </a:t>
            </a:r>
          </a:p>
          <a:p>
            <a:r>
              <a:rPr lang="en-US" sz="2000" u="sng" dirty="0"/>
              <a:t>Immaterial Items</a:t>
            </a:r>
            <a:r>
              <a:rPr lang="en-US" sz="2000" dirty="0"/>
              <a:t>:		Expenses incurred for less than $10.00.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7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ERD Training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Travel Examples covered in training:</a:t>
            </a:r>
          </a:p>
          <a:p>
            <a:pPr lvl="1"/>
            <a:r>
              <a:rPr lang="en-US" dirty="0"/>
              <a:t>Out of State Conference</a:t>
            </a:r>
          </a:p>
          <a:p>
            <a:pPr lvl="1"/>
            <a:r>
              <a:rPr lang="en-US" dirty="0"/>
              <a:t>Out of State Training</a:t>
            </a:r>
          </a:p>
          <a:p>
            <a:pPr lvl="1"/>
            <a:r>
              <a:rPr lang="en-US" dirty="0"/>
              <a:t>Multiple Day Travel in Nebraska</a:t>
            </a:r>
          </a:p>
          <a:p>
            <a:pPr lvl="1"/>
            <a:r>
              <a:rPr lang="en-US" dirty="0"/>
              <a:t>One Day Travel</a:t>
            </a:r>
          </a:p>
          <a:p>
            <a:pPr lvl="1"/>
            <a:r>
              <a:rPr lang="en-US" dirty="0"/>
              <a:t>International Travel</a:t>
            </a:r>
          </a:p>
        </p:txBody>
      </p:sp>
    </p:spTree>
    <p:extLst>
      <p:ext uri="{BB962C8B-B14F-4D97-AF65-F5344CB8AC3E}">
        <p14:creationId xmlns:p14="http://schemas.microsoft.com/office/powerpoint/2010/main" val="570984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1718" y="2286000"/>
            <a:ext cx="8085221" cy="3589338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https://das.nebraska.gov/accounting/fin-report.html</a:t>
            </a:r>
            <a:endParaRPr lang="en-US" dirty="0"/>
          </a:p>
          <a:p>
            <a:pPr lvl="1"/>
            <a:r>
              <a:rPr lang="en-US" dirty="0"/>
              <a:t>Administrator’s Correspondence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Info</a:t>
            </a:r>
          </a:p>
          <a:p>
            <a:pPr lvl="1"/>
            <a:r>
              <a:rPr lang="en-US" dirty="0">
                <a:hlinkClick r:id="rId4"/>
              </a:rPr>
              <a:t>Philip.Olsen@Nebraska.gov</a:t>
            </a:r>
            <a:r>
              <a:rPr lang="en-US" dirty="0"/>
              <a:t>,  402-471-0600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Chad.Pinger@Nebraska.gov</a:t>
            </a:r>
            <a:r>
              <a:rPr lang="en-US" dirty="0"/>
              <a:t>,   402-416-1535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228" y="803575"/>
            <a:ext cx="3963905" cy="993776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20955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LB381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Passed February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 from Actual Expense to Per Diem Reimbursement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Starts January 1, 2021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9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5164" y="945717"/>
            <a:ext cx="9601200" cy="1303337"/>
          </a:xfrm>
        </p:spPr>
        <p:txBody>
          <a:bodyPr>
            <a:normAutofit/>
          </a:bodyPr>
          <a:lstStyle/>
          <a:p>
            <a:r>
              <a:rPr lang="en-US" sz="3600" dirty="0"/>
              <a:t>Sec. 111 Section 81-1174 2(b)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46612" y="2475345"/>
            <a:ext cx="96515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4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Accounting Policy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751290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General Policy #3 – Job-Applicant Expenses</a:t>
            </a:r>
          </a:p>
          <a:p>
            <a:r>
              <a:rPr lang="en-US" dirty="0"/>
              <a:t>General Policy #22 – State Employee Expenses While Not in Travel Status</a:t>
            </a:r>
          </a:p>
          <a:p>
            <a:r>
              <a:rPr lang="en-US" dirty="0"/>
              <a:t>Travel Policy #4 – Lodging</a:t>
            </a:r>
          </a:p>
          <a:p>
            <a:r>
              <a:rPr lang="en-US" dirty="0"/>
              <a:t>Travel Policy #5 – Substantiation of Expenses</a:t>
            </a:r>
          </a:p>
          <a:p>
            <a:r>
              <a:rPr lang="en-US" dirty="0"/>
              <a:t>Travel Policy #6 – Meals</a:t>
            </a:r>
          </a:p>
          <a:p>
            <a:r>
              <a:rPr lang="en-US" dirty="0"/>
              <a:t>Travel Policy #8 – Receipts</a:t>
            </a:r>
          </a:p>
          <a:p>
            <a:r>
              <a:rPr lang="en-US" dirty="0"/>
              <a:t>Travel Policy #9 – Reimbursement to One Employee for Two or More Employee’s Expenses</a:t>
            </a:r>
          </a:p>
        </p:txBody>
      </p:sp>
    </p:spTree>
    <p:extLst>
      <p:ext uri="{BB962C8B-B14F-4D97-AF65-F5344CB8AC3E}">
        <p14:creationId xmlns:p14="http://schemas.microsoft.com/office/powerpoint/2010/main" val="417546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Policy #3 – Job-Applicant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1" y="2506662"/>
            <a:ext cx="8534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0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General Policy #22 – State Employee Expenses While Not in Travel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88" y="2895023"/>
            <a:ext cx="9564309" cy="19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Travel Policy #4 – Lodging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99" y="2659062"/>
            <a:ext cx="9372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Travel Policy #5 – Substantiation of Expenses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36" y="2556932"/>
            <a:ext cx="9049473" cy="34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1057</Words>
  <Application>Microsoft Office PowerPoint</Application>
  <PresentationFormat>Widescreen</PresentationFormat>
  <Paragraphs>147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</vt:lpstr>
      <vt:lpstr>                       State Accounting Business User Group (BUG)  </vt:lpstr>
      <vt:lpstr>Agenda</vt:lpstr>
      <vt:lpstr>LB381</vt:lpstr>
      <vt:lpstr>Sec. 111 Section 81-1174 2(b)</vt:lpstr>
      <vt:lpstr>State Accounting Policy Updates</vt:lpstr>
      <vt:lpstr>General Policy #3 – Job-Applicant Expenses</vt:lpstr>
      <vt:lpstr>General Policy #22 – State Employee Expenses While Not in Travel Status</vt:lpstr>
      <vt:lpstr>Travel Policy #4 – Lodging</vt:lpstr>
      <vt:lpstr>Travel Policy #5 – Substantiation of Expenses</vt:lpstr>
      <vt:lpstr>Travel Policy #6 – Meals</vt:lpstr>
      <vt:lpstr>PowerPoint Presentation</vt:lpstr>
      <vt:lpstr>PowerPoint Presentation</vt:lpstr>
      <vt:lpstr>Travel Policy #8 – Receipts</vt:lpstr>
      <vt:lpstr>Travel Policy #9 – Reimbursement to One Employee for Two or More Employee’s Expenses</vt:lpstr>
      <vt:lpstr>Object Code Updates</vt:lpstr>
      <vt:lpstr> </vt:lpstr>
      <vt:lpstr> </vt:lpstr>
      <vt:lpstr>Updated ERD Form</vt:lpstr>
      <vt:lpstr> </vt:lpstr>
      <vt:lpstr>PowerPoint Presentation</vt:lpstr>
      <vt:lpstr>Definition of Terms</vt:lpstr>
      <vt:lpstr>PowerPoint Presentation</vt:lpstr>
      <vt:lpstr>ERD Training Video</vt:lpstr>
      <vt:lpstr>PowerPoint Presentation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Kiichler, Andrea</dc:creator>
  <cp:lastModifiedBy>Fifer, Sam</cp:lastModifiedBy>
  <cp:revision>77</cp:revision>
  <dcterms:created xsi:type="dcterms:W3CDTF">2019-03-11T15:57:31Z</dcterms:created>
  <dcterms:modified xsi:type="dcterms:W3CDTF">2020-12-03T19:06:28Z</dcterms:modified>
</cp:coreProperties>
</file>